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303" r:id="rId2"/>
    <p:sldId id="311" r:id="rId3"/>
    <p:sldId id="317" r:id="rId4"/>
    <p:sldId id="314" r:id="rId5"/>
    <p:sldId id="315" r:id="rId6"/>
    <p:sldId id="318" r:id="rId7"/>
    <p:sldId id="320" r:id="rId8"/>
    <p:sldId id="321" r:id="rId9"/>
    <p:sldId id="322" r:id="rId10"/>
    <p:sldId id="323" r:id="rId11"/>
    <p:sldId id="310" r:id="rId12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8" autoAdjust="0"/>
    <p:restoredTop sz="94674"/>
  </p:normalViewPr>
  <p:slideViewPr>
    <p:cSldViewPr snapToGrid="0" snapToObjects="1">
      <p:cViewPr varScale="1">
        <p:scale>
          <a:sx n="80" d="100"/>
          <a:sy n="80" d="100"/>
        </p:scale>
        <p:origin x="1766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5/1/2019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5/1/2019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7" y="0"/>
            <a:ext cx="9138285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7" y="0"/>
            <a:ext cx="9138285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597758"/>
            <a:ext cx="217048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05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05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7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3DCF3DF-0B9E-A341-BC2F-4341C5CAD8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E730D-0AEF-2540-A134-665D88455EA3}"/>
              </a:ext>
            </a:extLst>
          </p:cNvPr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</a:t>
            </a:r>
            <a:r>
              <a:rPr lang="en-US" sz="9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. DELETE FROM MASTER SLIDE IF N/A</a:t>
            </a:r>
            <a:endParaRPr lang="en-US" sz="9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Fake News Detection: A deception detection technique using Machine Learning!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Pattern Recognition Course Project by Surya Sudharshan (UFID: 5019 -3163)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83049FC9-3D32-407F-AED3-44C6B1318199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22301" y="2008762"/>
            <a:ext cx="5434012" cy="147204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5B48A83-FD88-4F77-8872-D280B8A2F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8223C3-FE8D-43A6-9DD7-2312187DBA18}"/>
              </a:ext>
            </a:extLst>
          </p:cNvPr>
          <p:cNvSpPr txBox="1"/>
          <p:nvPr/>
        </p:nvSpPr>
        <p:spPr>
          <a:xfrm>
            <a:off x="622301" y="3709988"/>
            <a:ext cx="55927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First iteration results with </a:t>
            </a:r>
            <a:r>
              <a:rPr lang="en-IN" sz="2000" dirty="0" err="1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BoW</a:t>
            </a:r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 model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51CB7B-1212-4919-9D8F-FA6B8AB7A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2" y="4146454"/>
            <a:ext cx="5434012" cy="14209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D9D047-3A29-4228-B453-37378A53E09F}"/>
              </a:ext>
            </a:extLst>
          </p:cNvPr>
          <p:cNvSpPr txBox="1"/>
          <p:nvPr/>
        </p:nvSpPr>
        <p:spPr>
          <a:xfrm>
            <a:off x="676275" y="5919788"/>
            <a:ext cx="53800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Second iteration results with TF-IDF model</a:t>
            </a:r>
          </a:p>
        </p:txBody>
      </p:sp>
    </p:spTree>
    <p:extLst>
      <p:ext uri="{BB962C8B-B14F-4D97-AF65-F5344CB8AC3E}">
        <p14:creationId xmlns:p14="http://schemas.microsoft.com/office/powerpoint/2010/main" val="3017824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3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2307817"/>
            <a:ext cx="3405932" cy="1849846"/>
          </a:xfrm>
        </p:spPr>
        <p:txBody>
          <a:bodyPr/>
          <a:lstStyle/>
          <a:p>
            <a:r>
              <a:rPr lang="en-US" b="1" dirty="0"/>
              <a:t>What is Fake News?</a:t>
            </a:r>
          </a:p>
          <a:p>
            <a:pPr marL="0" indent="0">
              <a:buNone/>
            </a:pPr>
            <a:r>
              <a:rPr lang="en-IN" dirty="0"/>
              <a:t> Fake news is news, stories or hoaxes created to deliberately misinform or deceive readers.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B48A83-FD88-4F77-8872-D280B8A2F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141FE2-DCB2-426C-B390-E59351DF8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938" y="1038279"/>
            <a:ext cx="4900611" cy="29574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C71978-C39D-4244-8CD1-86822AE631D3}"/>
              </a:ext>
            </a:extLst>
          </p:cNvPr>
          <p:cNvSpPr txBox="1"/>
          <p:nvPr/>
        </p:nvSpPr>
        <p:spPr>
          <a:xfrm>
            <a:off x="466725" y="4305300"/>
            <a:ext cx="82629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b="1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What are the effects of Fake News?</a:t>
            </a:r>
          </a:p>
          <a:p>
            <a:r>
              <a:rPr lang="en-IN" sz="2000" b="1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	</a:t>
            </a:r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There can be many effects of fake news targeted depending on the 	target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They can topple multinational companies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Get a political candidate elected or fired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Tarnish a famous person’s reputation</a:t>
            </a:r>
          </a:p>
          <a:p>
            <a:r>
              <a:rPr lang="en-IN" sz="2000" b="1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8219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4ACC18-FAC2-40A4-A640-1C1B6A32963F}"/>
              </a:ext>
            </a:extLst>
          </p:cNvPr>
          <p:cNvSpPr txBox="1"/>
          <p:nvPr/>
        </p:nvSpPr>
        <p:spPr>
          <a:xfrm>
            <a:off x="566738" y="1009650"/>
            <a:ext cx="62436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accent1"/>
                </a:solidFill>
                <a:latin typeface="Gentona Book"/>
                <a:ea typeface="MS PGothic" panose="020B0600070205080204" pitchFamily="34" charset="-128"/>
              </a:rPr>
              <a:t>Challenges of Fake News and 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01D68A-C214-404C-ADB1-7AA4D708B101}"/>
              </a:ext>
            </a:extLst>
          </p:cNvPr>
          <p:cNvSpPr txBox="1"/>
          <p:nvPr/>
        </p:nvSpPr>
        <p:spPr>
          <a:xfrm>
            <a:off x="828675" y="3109913"/>
            <a:ext cx="6743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The challenges of fake news and bias</a:t>
            </a:r>
          </a:p>
          <a:p>
            <a:endParaRPr lang="en-IN" sz="2000" dirty="0">
              <a:solidFill>
                <a:schemeClr val="accent1"/>
              </a:solidFill>
              <a:latin typeface="Quadon Medium"/>
              <a:ea typeface="MS PGothic" panose="020B0600070205080204" pitchFamily="34" charset="-128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Machine Learning based automation to detect fake news</a:t>
            </a:r>
          </a:p>
        </p:txBody>
      </p:sp>
    </p:spTree>
    <p:extLst>
      <p:ext uri="{BB962C8B-B14F-4D97-AF65-F5344CB8AC3E}">
        <p14:creationId xmlns:p14="http://schemas.microsoft.com/office/powerpoint/2010/main" val="118656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Dataset: LIAR 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39836F-D334-451F-AA73-94A1E42F6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060" y="3572277"/>
            <a:ext cx="2272457" cy="23790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5D4007-2DB7-4F70-92BA-79F4EF8CD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066" y="3529602"/>
            <a:ext cx="2128603" cy="24504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DB3144-6EAB-4A30-ADD9-E680845EA367}"/>
              </a:ext>
            </a:extLst>
          </p:cNvPr>
          <p:cNvSpPr txBox="1"/>
          <p:nvPr/>
        </p:nvSpPr>
        <p:spPr>
          <a:xfrm>
            <a:off x="427614" y="2487012"/>
            <a:ext cx="82581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Dataset collected by William Yang Wang, sourced from Politifact.com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0DE96A-915D-437C-A219-8C2867D35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614" y="3662475"/>
            <a:ext cx="3416898" cy="22888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F7B8A4-D022-4C46-AC38-F336EE5937CA}"/>
              </a:ext>
            </a:extLst>
          </p:cNvPr>
          <p:cNvSpPr txBox="1"/>
          <p:nvPr/>
        </p:nvSpPr>
        <p:spPr>
          <a:xfrm>
            <a:off x="946850" y="6121735"/>
            <a:ext cx="8525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								</a:t>
            </a:r>
            <a:r>
              <a:rPr lang="en-IN" sz="2000" dirty="0">
                <a:solidFill>
                  <a:schemeClr val="accent1"/>
                </a:solidFill>
                <a:latin typeface="Quadon Medium"/>
                <a:ea typeface="MS PGothic" panose="020B0600070205080204" pitchFamily="34" charset="-128"/>
              </a:rPr>
              <a:t>Example 1				Example 2</a:t>
            </a:r>
          </a:p>
        </p:txBody>
      </p:sp>
    </p:spTree>
    <p:extLst>
      <p:ext uri="{BB962C8B-B14F-4D97-AF65-F5344CB8AC3E}">
        <p14:creationId xmlns:p14="http://schemas.microsoft.com/office/powerpoint/2010/main" val="232763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Bag of Words(</a:t>
            </a:r>
            <a:r>
              <a:rPr lang="en-US" dirty="0" err="1"/>
              <a:t>BoW</a:t>
            </a:r>
            <a:r>
              <a:rPr lang="en-US" dirty="0"/>
              <a:t>)</a:t>
            </a:r>
          </a:p>
          <a:p>
            <a:r>
              <a:rPr lang="en-US" dirty="0"/>
              <a:t>Each word is counted for frequency</a:t>
            </a:r>
          </a:p>
          <a:p>
            <a:r>
              <a:rPr lang="en-US" dirty="0"/>
              <a:t>Base line Features</a:t>
            </a:r>
          </a:p>
          <a:p>
            <a:r>
              <a:rPr lang="en-US" dirty="0"/>
              <a:t>Simple model, provides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Term Frequency – Inverse Document Frequency (TF – IDF)</a:t>
            </a:r>
          </a:p>
          <a:p>
            <a:r>
              <a:rPr lang="en-US" dirty="0"/>
              <a:t>Used to penalize commonly occurring words like “The”</a:t>
            </a:r>
          </a:p>
          <a:p>
            <a:r>
              <a:rPr lang="en-US" dirty="0"/>
              <a:t>Rare words that give context are given more weights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Feature 1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Feature 2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/>
              <a:t>Post cleaning the data and checking for data balance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Features</a:t>
            </a:r>
          </a:p>
        </p:txBody>
      </p:sp>
    </p:spTree>
    <p:extLst>
      <p:ext uri="{BB962C8B-B14F-4D97-AF65-F5344CB8AC3E}">
        <p14:creationId xmlns:p14="http://schemas.microsoft.com/office/powerpoint/2010/main" val="1367793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EAD714C-3A00-40DE-B629-C060C5406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0592" y="701268"/>
            <a:ext cx="7556500" cy="1116012"/>
          </a:xfrm>
        </p:spPr>
        <p:txBody>
          <a:bodyPr/>
          <a:lstStyle/>
          <a:p>
            <a:r>
              <a:rPr lang="en-IN" dirty="0"/>
              <a:t>Architecture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221A5C-1A7A-4985-9579-CF40DEE3C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411" y="1682867"/>
            <a:ext cx="4133477" cy="496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563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1388739" y="2260191"/>
            <a:ext cx="5434757" cy="2788059"/>
          </a:xfrm>
        </p:spPr>
        <p:txBody>
          <a:bodyPr/>
          <a:lstStyle/>
          <a:p>
            <a:r>
              <a:rPr lang="en-US" dirty="0"/>
              <a:t>Training data is split into 80:20</a:t>
            </a:r>
          </a:p>
          <a:p>
            <a:r>
              <a:rPr lang="en-US" dirty="0"/>
              <a:t>First iteration has </a:t>
            </a:r>
            <a:r>
              <a:rPr lang="en-US" dirty="0" err="1"/>
              <a:t>BoW</a:t>
            </a:r>
            <a:r>
              <a:rPr lang="en-US" dirty="0"/>
              <a:t> feature, models evaluated based on just this feature</a:t>
            </a:r>
          </a:p>
          <a:p>
            <a:r>
              <a:rPr lang="en-US" dirty="0"/>
              <a:t>Second iteration has TF – IDF feature, models evaluated and 2 candidate models are chosen for optimization</a:t>
            </a:r>
          </a:p>
          <a:p>
            <a:r>
              <a:rPr lang="en-US" dirty="0"/>
              <a:t>Final model is trained with selected parameters, which turns out to be Logistic Regression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B48A83-FD88-4F77-8872-D280B8A2F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4266960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1388739" y="2260191"/>
            <a:ext cx="5434757" cy="2788059"/>
          </a:xfrm>
        </p:spPr>
        <p:txBody>
          <a:bodyPr/>
          <a:lstStyle/>
          <a:p>
            <a:r>
              <a:rPr lang="en-US" dirty="0"/>
              <a:t>Python 3.X</a:t>
            </a:r>
          </a:p>
          <a:p>
            <a:r>
              <a:rPr lang="en-US" dirty="0" err="1"/>
              <a:t>Scikit</a:t>
            </a:r>
            <a:r>
              <a:rPr lang="en-US" dirty="0"/>
              <a:t>-Learn</a:t>
            </a:r>
          </a:p>
          <a:p>
            <a:r>
              <a:rPr lang="en-US" dirty="0"/>
              <a:t>Pandas</a:t>
            </a:r>
          </a:p>
          <a:p>
            <a:r>
              <a:rPr lang="en-US" dirty="0"/>
              <a:t>NLTK</a:t>
            </a:r>
          </a:p>
          <a:p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B48A83-FD88-4F77-8872-D280B8A2F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508816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1388739" y="2260191"/>
            <a:ext cx="5434757" cy="2788059"/>
          </a:xfrm>
        </p:spPr>
        <p:txBody>
          <a:bodyPr/>
          <a:lstStyle/>
          <a:p>
            <a:r>
              <a:rPr lang="en-US" dirty="0"/>
              <a:t>Confusion Matrix</a:t>
            </a:r>
          </a:p>
          <a:p>
            <a:r>
              <a:rPr lang="en-US" dirty="0"/>
              <a:t>F1- Scores</a:t>
            </a:r>
          </a:p>
          <a:p>
            <a:r>
              <a:rPr lang="en-US" dirty="0"/>
              <a:t>Feature utilization in each iteration</a:t>
            </a:r>
          </a:p>
          <a:p>
            <a:r>
              <a:rPr lang="en-US" dirty="0"/>
              <a:t>Multiple machine learning models</a:t>
            </a:r>
          </a:p>
          <a:p>
            <a:r>
              <a:rPr lang="en-US" dirty="0"/>
              <a:t>Best of all chose models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B48A83-FD88-4F77-8872-D280B8A2F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Performance Evaluation</a:t>
            </a:r>
          </a:p>
        </p:txBody>
      </p:sp>
    </p:spTree>
    <p:extLst>
      <p:ext uri="{BB962C8B-B14F-4D97-AF65-F5344CB8AC3E}">
        <p14:creationId xmlns:p14="http://schemas.microsoft.com/office/powerpoint/2010/main" val="1747867124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7028</TotalTime>
  <Words>238</Words>
  <Application>Microsoft Office PowerPoint</Application>
  <PresentationFormat>On-screen Show (4:3)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Cambria</vt:lpstr>
      <vt:lpstr>Gentona Book</vt:lpstr>
      <vt:lpstr>Quadon Medium</vt:lpstr>
      <vt:lpstr>Rockwell</vt:lpstr>
      <vt:lpstr>Wingdings</vt:lpstr>
      <vt:lpstr>PNE Theme Slide Deck</vt:lpstr>
      <vt:lpstr>Fake News Detection: A deception detection technique using Machine Learning!</vt:lpstr>
      <vt:lpstr>Introduction</vt:lpstr>
      <vt:lpstr>PowerPoint Presentation</vt:lpstr>
      <vt:lpstr>Dataset: LIAR dataset</vt:lpstr>
      <vt:lpstr>Dataset Features</vt:lpstr>
      <vt:lpstr>Architecture </vt:lpstr>
      <vt:lpstr>Training</vt:lpstr>
      <vt:lpstr>Implementation</vt:lpstr>
      <vt:lpstr>Performance Evaluation</vt:lpstr>
      <vt:lpstr>Results</vt:lpstr>
      <vt:lpstr>PowerPoint Presentation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Surya S</cp:lastModifiedBy>
  <cp:revision>288</cp:revision>
  <cp:lastPrinted>2014-01-31T19:29:42Z</cp:lastPrinted>
  <dcterms:created xsi:type="dcterms:W3CDTF">2013-09-18T13:46:37Z</dcterms:created>
  <dcterms:modified xsi:type="dcterms:W3CDTF">2019-05-01T19:41:30Z</dcterms:modified>
</cp:coreProperties>
</file>